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1"/>
  </p:notesMasterIdLst>
  <p:sldIdLst>
    <p:sldId id="256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69" r:id="rId15"/>
    <p:sldId id="257" r:id="rId16"/>
    <p:sldId id="260" r:id="rId17"/>
    <p:sldId id="258" r:id="rId18"/>
    <p:sldId id="259" r:id="rId19"/>
    <p:sldId id="270" r:id="rId20"/>
    <p:sldId id="272" r:id="rId21"/>
    <p:sldId id="262" r:id="rId22"/>
    <p:sldId id="271" r:id="rId23"/>
    <p:sldId id="285" r:id="rId24"/>
    <p:sldId id="286" r:id="rId25"/>
    <p:sldId id="287" r:id="rId26"/>
    <p:sldId id="288" r:id="rId27"/>
    <p:sldId id="289" r:id="rId28"/>
    <p:sldId id="290" r:id="rId29"/>
    <p:sldId id="291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169" autoAdjust="0"/>
    <p:restoredTop sz="94660"/>
  </p:normalViewPr>
  <p:slideViewPr>
    <p:cSldViewPr>
      <p:cViewPr>
        <p:scale>
          <a:sx n="70" d="100"/>
          <a:sy n="70" d="100"/>
        </p:scale>
        <p:origin x="-1590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4A5662B-2F17-47A6-A3D3-F96594FD9CF5}" type="datetimeFigureOut">
              <a:rPr lang="en-US"/>
              <a:pPr>
                <a:defRPr/>
              </a:pPr>
              <a:t>11/6/2009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F4DB46C-8213-4EDF-850A-96E565D92F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C538DD-A6F2-4B82-A8BA-AD3FE3B01145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/>
              <a:t>Explain what pseudo random code means – such complex code it appears random but really is not. Prevents crosstalk/interference, eliminates harmful effects of noise.</a:t>
            </a:r>
          </a:p>
          <a:p>
            <a:r>
              <a:rPr lang="en-US" smtClean="0"/>
              <a:t>Remember clocks are synchronized!  Use example of synched watches. Message sent at precisely noon. Friend received at exactly 12:05. assuming a straight line, and speed of light.  Your friend is 90 billion meters away.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8E756D-2144-445A-8046-D5755A32F08F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A72342-214D-4F8B-BE20-004FC211D421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7ECDC4-B9AE-4EF3-B8AA-ED68D24EADA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591E28-B1B9-49D9-9C1E-F8F307600A62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1FE0B7A4-B76C-4290-A162-88AF44FF5756}" type="slidenum">
              <a:rPr lang="en-US" sz="1200">
                <a:latin typeface="+mn-lt"/>
              </a:rPr>
              <a:pPr algn="r">
                <a:defRPr/>
              </a:pPr>
              <a:t>19</a:t>
            </a:fld>
            <a:endParaRPr lang="en-US" sz="1200">
              <a:latin typeface="+mn-lt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DB140E-E49A-452B-BFB2-42CEA19B25DF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9BFD14DD-1855-4EA0-A186-6F8214F13F7F}" type="slidenum">
              <a:rPr lang="en-US" sz="1200">
                <a:latin typeface="+mn-lt"/>
              </a:rPr>
              <a:pPr algn="r">
                <a:defRPr/>
              </a:pPr>
              <a:t>22</a:t>
            </a:fld>
            <a:endParaRPr lang="en-US" sz="1200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4855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856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9A87B-AF1B-4B54-AD2D-5AF8422CB5E8}" type="datetimeFigureOut">
              <a:rPr lang="en-US"/>
              <a:pPr>
                <a:defRPr/>
              </a:pPr>
              <a:t>11/6/2009</a:t>
            </a:fld>
            <a:endParaRPr lang="en-US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75ABA-EF64-4420-B995-D4E6B238C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1079D-CB61-44B0-B662-09EE891D25E4}" type="datetimeFigureOut">
              <a:rPr lang="en-US"/>
              <a:pPr>
                <a:defRPr/>
              </a:pPr>
              <a:t>11/6/2009</a:t>
            </a:fld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FFE61C-F852-43E2-9090-47FE1F732B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56DAA-B77A-4000-A40C-BC2633CF629B}" type="datetimeFigureOut">
              <a:rPr lang="en-US"/>
              <a:pPr>
                <a:defRPr/>
              </a:pPr>
              <a:t>11/6/2009</a:t>
            </a:fld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6DF27-6C2B-4A78-BB3E-68B9A78AA9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EAF28-F077-4CAC-A3C5-9EA593E829BB}" type="datetimeFigureOut">
              <a:rPr lang="en-US"/>
              <a:pPr>
                <a:defRPr/>
              </a:pPr>
              <a:t>11/6/2009</a:t>
            </a:fld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E9E0E-5393-47FE-B83F-426E93212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AF3BF-3395-41E2-A4F9-1B219558AF15}" type="datetimeFigureOut">
              <a:rPr lang="en-US"/>
              <a:pPr>
                <a:defRPr/>
              </a:pPr>
              <a:t>11/6/2009</a:t>
            </a:fld>
            <a:endParaRPr lang="en-US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85D7F-D7F2-4439-BD2D-4758494E47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71F6D-75EB-434B-A688-38C2E721C227}" type="datetimeFigureOut">
              <a:rPr lang="en-US"/>
              <a:pPr>
                <a:defRPr/>
              </a:pPr>
              <a:t>11/6/2009</a:t>
            </a:fld>
            <a:endParaRPr lang="en-U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EF0EA-A709-490F-9F4F-BFBA65B28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BF792-D8DE-4312-9CCE-717DB0F01B23}" type="datetimeFigureOut">
              <a:rPr lang="en-US"/>
              <a:pPr>
                <a:defRPr/>
              </a:pPr>
              <a:t>11/6/2009</a:t>
            </a:fld>
            <a:endParaRPr lang="en-US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B48DB-D46C-4640-BDCA-3B000B6ED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BDC88-49BB-4BB6-96F4-FF82A8B6FFD9}" type="datetimeFigureOut">
              <a:rPr lang="en-US"/>
              <a:pPr>
                <a:defRPr/>
              </a:pPr>
              <a:t>11/6/2009</a:t>
            </a:fld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C2CE1-9BCC-4997-AE1E-266040C5F1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5AFB8-EA33-4066-A594-FE555094E5DD}" type="datetimeFigureOut">
              <a:rPr lang="en-US"/>
              <a:pPr>
                <a:defRPr/>
              </a:pPr>
              <a:t>11/6/2009</a:t>
            </a:fld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4E752-7FBA-4332-8C21-22083FB8E4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1A980-6A2C-4224-BA74-60703CA0B297}" type="datetimeFigureOut">
              <a:rPr lang="en-US"/>
              <a:pPr>
                <a:defRPr/>
              </a:pPr>
              <a:t>11/6/2009</a:t>
            </a:fld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997F9-07FB-4E30-B27F-66F1F9310D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BB8DE-DF67-4A2A-873F-AFE7090C486B}" type="datetimeFigureOut">
              <a:rPr lang="en-US"/>
              <a:pPr>
                <a:defRPr/>
              </a:pPr>
              <a:t>11/6/2009</a:t>
            </a:fld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F5697-BB55-4770-9150-2C3EB618C3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34B4E-1251-4032-9C7F-91A2B53FBE5C}" type="datetimeFigureOut">
              <a:rPr lang="en-US"/>
              <a:pPr>
                <a:defRPr/>
              </a:pPr>
              <a:t>11/6/2009</a:t>
            </a:fld>
            <a:endParaRPr lang="en-U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E0E443-2057-4FD4-904D-A21FAD70EE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8FCBB-638E-4881-888B-5D06BF836E04}" type="datetimeFigureOut">
              <a:rPr lang="en-US"/>
              <a:pPr>
                <a:defRPr/>
              </a:pPr>
              <a:t>11/6/2009</a:t>
            </a:fld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FB949-42AC-4B8F-915D-BA71B665C6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3379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79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79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33799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00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01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02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03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04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05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06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07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08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09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10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11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3812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13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14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15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16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17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18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19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20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21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22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47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33824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25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26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27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828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3829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30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3831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3832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D4B4285-E9BD-4A8B-87C7-E7FCC6DFE4FA}" type="datetimeFigureOut">
              <a:rPr lang="en-US"/>
              <a:pPr>
                <a:defRPr/>
              </a:pPr>
              <a:t>11/6/2009</a:t>
            </a:fld>
            <a:endParaRPr lang="en-US"/>
          </a:p>
        </p:txBody>
      </p:sp>
      <p:sp>
        <p:nvSpPr>
          <p:cNvPr id="33833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834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1C0919D-AC69-4D20-8944-D3B835D92A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3835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5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676400"/>
            <a:ext cx="7772400" cy="1470025"/>
          </a:xfrm>
        </p:spPr>
        <p:txBody>
          <a:bodyPr anchorCtr="0">
            <a:normAutofit fontScale="90000"/>
          </a:bodyPr>
          <a:lstStyle/>
          <a:p>
            <a:pPr eaLnBrk="1" hangingPunct="1">
              <a:defRPr/>
            </a:pPr>
            <a:r>
              <a:rPr lang="en-US" sz="4800" dirty="0" smtClean="0"/>
              <a:t>Navigation Systems and </a:t>
            </a:r>
            <a:r>
              <a:rPr lang="en-US" sz="4800" smtClean="0"/>
              <a:t>Their Implementation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371600" y="4113213"/>
            <a:ext cx="6400800" cy="1754187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800"/>
              <a:t>Michael Bekkala</a:t>
            </a:r>
          </a:p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800"/>
              <a:t>Michael Blair</a:t>
            </a:r>
          </a:p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800"/>
              <a:t>Michael Carpenter</a:t>
            </a:r>
          </a:p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800"/>
              <a:t>Matthew Guibord</a:t>
            </a:r>
          </a:p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800"/>
              <a:t>Abhinav Parvataneni</a:t>
            </a:r>
          </a:p>
          <a:p>
            <a:pPr marL="0" indent="0"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800"/>
              <a:t>Dr. Shanker Balasubramaniam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Background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smtClean="0">
                <a:effectLst/>
              </a:rPr>
              <a:t>Accessibility</a:t>
            </a:r>
          </a:p>
          <a:p>
            <a:r>
              <a:rPr lang="en-US" smtClean="0">
                <a:effectLst/>
              </a:rPr>
              <a:t>Popularity of GPS and INS</a:t>
            </a:r>
          </a:p>
          <a:p>
            <a:pPr lvl="1"/>
            <a:r>
              <a:rPr lang="en-US" smtClean="0">
                <a:effectLst/>
              </a:rPr>
              <a:t>Cell phones</a:t>
            </a:r>
          </a:p>
          <a:p>
            <a:pPr lvl="2"/>
            <a:r>
              <a:rPr lang="en-US" smtClean="0">
                <a:effectLst/>
              </a:rPr>
              <a:t>Apple iPhone, Blackberry, Android platform</a:t>
            </a:r>
          </a:p>
          <a:p>
            <a:pPr lvl="1"/>
            <a:r>
              <a:rPr lang="en-US" smtClean="0">
                <a:effectLst/>
              </a:rPr>
              <a:t>Nintendo Wii</a:t>
            </a:r>
          </a:p>
          <a:p>
            <a:pPr lvl="2"/>
            <a:r>
              <a:rPr lang="en-US" smtClean="0">
                <a:effectLst/>
              </a:rPr>
              <a:t>Wii Remote, MotionPlus</a:t>
            </a:r>
          </a:p>
          <a:p>
            <a:endParaRPr lang="en-US" smtClean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Background: GPS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effectLst/>
              </a:rPr>
              <a:t>First put into practical use in the 90’s.  More commonly used in the 21st century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ffectLst/>
              </a:rPr>
              <a:t>GPS is for navigation, syncing computer networks time, missile guidance 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ffectLst/>
              </a:rPr>
              <a:t>Some applications that make use of GPS are Garmin Car Navigation Systems, Google maps, mobile apps 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ffectLst/>
              </a:rPr>
              <a:t>GPS satellites are maintained by the Air force and can be used by anybody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effectLst/>
              </a:rPr>
              <a:t>Global Positioning System (GPS): How it works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95800" y="1524000"/>
            <a:ext cx="4495800" cy="5486400"/>
          </a:xfrm>
        </p:spPr>
        <p:txBody>
          <a:bodyPr/>
          <a:lstStyle/>
          <a:p>
            <a:r>
              <a:rPr lang="en-US" sz="2800" smtClean="0">
                <a:effectLst/>
              </a:rPr>
              <a:t>At least 24 operational GPS satellites in orbit </a:t>
            </a:r>
          </a:p>
          <a:p>
            <a:pPr lvl="1"/>
            <a:r>
              <a:rPr lang="en-US" sz="2600" smtClean="0">
                <a:effectLst/>
              </a:rPr>
              <a:t>12 hour orbit</a:t>
            </a:r>
          </a:p>
          <a:p>
            <a:pPr lvl="1"/>
            <a:r>
              <a:rPr lang="en-US" sz="2600" smtClean="0">
                <a:effectLst/>
              </a:rPr>
              <a:t>11,000 miles above earth</a:t>
            </a:r>
          </a:p>
          <a:p>
            <a:pPr lvl="1"/>
            <a:r>
              <a:rPr lang="en-US" sz="2600" smtClean="0">
                <a:effectLst/>
              </a:rPr>
              <a:t>Atomic clock</a:t>
            </a:r>
          </a:p>
          <a:p>
            <a:pPr lvl="2"/>
            <a:r>
              <a:rPr lang="en-US" sz="2200" smtClean="0">
                <a:effectLst/>
              </a:rPr>
              <a:t>Most accurate time and frequency standards known</a:t>
            </a:r>
          </a:p>
          <a:p>
            <a:pPr lvl="1"/>
            <a:r>
              <a:rPr lang="en-US" sz="2600" smtClean="0">
                <a:effectLst/>
              </a:rPr>
              <a:t>Synchronized, send signals at same time</a:t>
            </a:r>
            <a:endParaRPr lang="en-US" sz="2200" smtClean="0">
              <a:effectLst/>
            </a:endParaRPr>
          </a:p>
        </p:txBody>
      </p:sp>
      <p:pic>
        <p:nvPicPr>
          <p:cNvPr id="20483" name="Picture 4" descr="ConstellationGP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590800"/>
            <a:ext cx="38862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1752600" y="6172200"/>
            <a:ext cx="17526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800">
                <a:latin typeface="Arial" charset="0"/>
              </a:rPr>
              <a:t>http://en.wikipedia.org/wiki/Gps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effectLst/>
              </a:rPr>
              <a:t>Global Positioning System (GPS): How it works cont’d.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1981200"/>
          </a:xfrm>
        </p:spPr>
        <p:txBody>
          <a:bodyPr/>
          <a:lstStyle/>
          <a:p>
            <a:r>
              <a:rPr lang="en-US" sz="2400" smtClean="0">
                <a:effectLst/>
              </a:rPr>
              <a:t>Satellites send data to earth which are picked up by a receiver</a:t>
            </a:r>
          </a:p>
          <a:p>
            <a:r>
              <a:rPr lang="en-US" sz="2400" smtClean="0">
                <a:effectLst/>
              </a:rPr>
              <a:t>Signals arrive at different times based on the distance from the satellite</a:t>
            </a:r>
          </a:p>
          <a:p>
            <a:pPr lvl="1"/>
            <a:r>
              <a:rPr lang="en-US" sz="2000" smtClean="0">
                <a:effectLst/>
              </a:rPr>
              <a:t>L1 (1575.42 MHz)</a:t>
            </a:r>
          </a:p>
        </p:txBody>
      </p:sp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810000"/>
            <a:ext cx="281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3429000" y="3733800"/>
            <a:ext cx="57150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•"/>
            </a:pPr>
            <a:endParaRPr lang="en-US" sz="2400"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en-US">
              <a:latin typeface="Arial" charset="0"/>
            </a:endParaRPr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3429000" y="4038600"/>
            <a:ext cx="5638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n-US" sz="2400"/>
              <a:t>Receiver needs to determine distance to four satellites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000"/>
              <a:t>Determines 3-dimensional position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sz="2000"/>
              <a:t>Does not send out a signal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n-US" sz="2400"/>
              <a:t>But how does the receiver determine its distance from each satellite?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US" sz="2400"/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effectLst/>
              </a:rPr>
              <a:t>Global Positioning System (GPS): How it works cont’d.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534400" cy="5029200"/>
          </a:xfrm>
        </p:spPr>
        <p:txBody>
          <a:bodyPr/>
          <a:lstStyle/>
          <a:p>
            <a:r>
              <a:rPr lang="en-US" sz="2400" smtClean="0">
                <a:effectLst/>
              </a:rPr>
              <a:t>To calculate distance:</a:t>
            </a:r>
          </a:p>
          <a:p>
            <a:pPr lvl="1"/>
            <a:r>
              <a:rPr lang="en-US" sz="2000" smtClean="0">
                <a:effectLst/>
              </a:rPr>
              <a:t>Distance = Speed • Time </a:t>
            </a:r>
          </a:p>
          <a:p>
            <a:r>
              <a:rPr lang="en-US" sz="2400" smtClean="0">
                <a:effectLst/>
              </a:rPr>
              <a:t>Speed ≈ Speed of Light</a:t>
            </a:r>
          </a:p>
          <a:p>
            <a:r>
              <a:rPr lang="en-US" sz="2400" smtClean="0">
                <a:effectLst/>
              </a:rPr>
              <a:t>How to determine time?</a:t>
            </a:r>
          </a:p>
          <a:p>
            <a:pPr lvl="1"/>
            <a:r>
              <a:rPr lang="en-US" sz="2000" smtClean="0">
                <a:effectLst/>
              </a:rPr>
              <a:t>Receiver</a:t>
            </a:r>
            <a:r>
              <a:rPr lang="en-US" sz="2000" smtClean="0">
                <a:effectLst/>
                <a:latin typeface="Arial" charset="0"/>
              </a:rPr>
              <a:t>’</a:t>
            </a:r>
            <a:r>
              <a:rPr lang="en-US" sz="2000" smtClean="0">
                <a:effectLst/>
              </a:rPr>
              <a:t>s clock becomes synchronized to Coordinated Universal Time (UTC) by tracking four or more satellites</a:t>
            </a:r>
          </a:p>
          <a:p>
            <a:pPr lvl="1"/>
            <a:r>
              <a:rPr lang="en-US" sz="2000" smtClean="0">
                <a:effectLst/>
              </a:rPr>
              <a:t>Each satellite transmits a unique </a:t>
            </a:r>
            <a:r>
              <a:rPr lang="en-US" sz="2000" smtClean="0">
                <a:effectLst/>
                <a:latin typeface="Arial" charset="0"/>
              </a:rPr>
              <a:t>“</a:t>
            </a:r>
            <a:r>
              <a:rPr lang="en-US" sz="2000" smtClean="0">
                <a:effectLst/>
              </a:rPr>
              <a:t>pseudo random</a:t>
            </a:r>
            <a:r>
              <a:rPr lang="en-US" sz="2000" smtClean="0">
                <a:effectLst/>
                <a:latin typeface="Arial" charset="0"/>
              </a:rPr>
              <a:t>”</a:t>
            </a:r>
            <a:r>
              <a:rPr lang="en-US" sz="2000" smtClean="0">
                <a:effectLst/>
              </a:rPr>
              <a:t> code at extremely precise time intervals</a:t>
            </a:r>
          </a:p>
          <a:p>
            <a:pPr lvl="1"/>
            <a:r>
              <a:rPr lang="en-US" sz="2000" smtClean="0">
                <a:effectLst/>
              </a:rPr>
              <a:t>Receiver knows each satellite</a:t>
            </a:r>
            <a:r>
              <a:rPr lang="en-US" sz="2000" smtClean="0">
                <a:effectLst/>
                <a:latin typeface="Arial" charset="0"/>
              </a:rPr>
              <a:t>’</a:t>
            </a:r>
            <a:r>
              <a:rPr lang="en-US" sz="2000" smtClean="0">
                <a:effectLst/>
              </a:rPr>
              <a:t>s pseudo random code and when they are sent</a:t>
            </a:r>
          </a:p>
          <a:p>
            <a:pPr lvl="1"/>
            <a:r>
              <a:rPr lang="en-US" sz="2000" smtClean="0">
                <a:effectLst/>
              </a:rPr>
              <a:t>Receiver determines the time delay it takes to match the expected satellite pseudo random code with the received pseudo random code </a:t>
            </a:r>
          </a:p>
          <a:p>
            <a:pPr lvl="2"/>
            <a:r>
              <a:rPr lang="en-US" sz="1800" smtClean="0">
                <a:effectLst/>
              </a:rPr>
              <a:t>Time Delay = Time!</a:t>
            </a:r>
          </a:p>
        </p:txBody>
      </p:sp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676400"/>
            <a:ext cx="3352800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effectLst/>
              </a:rPr>
              <a:t>Global Positioning System (GPS): Sources of Error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smtClean="0">
                <a:effectLst/>
              </a:rPr>
              <a:t>Atmospheric Error</a:t>
            </a:r>
          </a:p>
          <a:p>
            <a:pPr lvl="1">
              <a:lnSpc>
                <a:spcPct val="80000"/>
              </a:lnSpc>
            </a:pPr>
            <a:r>
              <a:rPr lang="en-US" sz="1800" smtClean="0">
                <a:effectLst/>
              </a:rPr>
              <a:t>Speed of light is only a constant in a vacuum</a:t>
            </a:r>
          </a:p>
          <a:p>
            <a:pPr lvl="2">
              <a:lnSpc>
                <a:spcPct val="80000"/>
              </a:lnSpc>
            </a:pPr>
            <a:r>
              <a:rPr lang="en-US" sz="1600" smtClean="0">
                <a:effectLst/>
              </a:rPr>
              <a:t>Charged Particles in the Ionosphere</a:t>
            </a:r>
          </a:p>
          <a:p>
            <a:pPr lvl="2">
              <a:lnSpc>
                <a:spcPct val="80000"/>
              </a:lnSpc>
            </a:pPr>
            <a:r>
              <a:rPr lang="en-US" sz="1600" smtClean="0">
                <a:effectLst/>
              </a:rPr>
              <a:t>Water Molecules in the Troposphere</a:t>
            </a:r>
          </a:p>
          <a:p>
            <a:pPr>
              <a:lnSpc>
                <a:spcPct val="80000"/>
              </a:lnSpc>
            </a:pPr>
            <a:r>
              <a:rPr lang="en-US" sz="2000" smtClean="0">
                <a:effectLst/>
              </a:rPr>
              <a:t>Ephemeris Error</a:t>
            </a:r>
          </a:p>
          <a:p>
            <a:pPr lvl="1">
              <a:lnSpc>
                <a:spcPct val="80000"/>
              </a:lnSpc>
            </a:pPr>
            <a:r>
              <a:rPr lang="en-US" sz="1800" smtClean="0">
                <a:effectLst/>
              </a:rPr>
              <a:t>Error that effects the satellite’s orbit (ephemeris) </a:t>
            </a:r>
          </a:p>
          <a:p>
            <a:pPr lvl="1">
              <a:lnSpc>
                <a:spcPct val="80000"/>
              </a:lnSpc>
            </a:pPr>
            <a:r>
              <a:rPr lang="en-US" sz="1800" smtClean="0">
                <a:effectLst/>
              </a:rPr>
              <a:t>Caused by the gravitational pull of the sun, moon, and the pressure caused by solar radiation</a:t>
            </a:r>
          </a:p>
          <a:p>
            <a:pPr lvl="1">
              <a:lnSpc>
                <a:spcPct val="80000"/>
              </a:lnSpc>
            </a:pPr>
            <a:r>
              <a:rPr lang="en-US" sz="1800" smtClean="0">
                <a:effectLst/>
              </a:rPr>
              <a:t>Error monitored by the Department of Defense (DoD) and broadcasted to the GPS satellites</a:t>
            </a:r>
          </a:p>
          <a:p>
            <a:pPr>
              <a:lnSpc>
                <a:spcPct val="80000"/>
              </a:lnSpc>
            </a:pPr>
            <a:r>
              <a:rPr lang="en-US" sz="2000" smtClean="0">
                <a:effectLst/>
              </a:rPr>
              <a:t>Multipath Error</a:t>
            </a:r>
          </a:p>
          <a:p>
            <a:pPr lvl="1">
              <a:lnSpc>
                <a:spcPct val="80000"/>
              </a:lnSpc>
            </a:pPr>
            <a:r>
              <a:rPr lang="en-US" sz="1800" smtClean="0">
                <a:effectLst/>
              </a:rPr>
              <a:t>Timing error from signals bouncing off of objects such as buildings or mountains</a:t>
            </a:r>
          </a:p>
          <a:p>
            <a:pPr lvl="1">
              <a:lnSpc>
                <a:spcPct val="80000"/>
              </a:lnSpc>
            </a:pPr>
            <a:r>
              <a:rPr lang="en-US" sz="1800" smtClean="0">
                <a:effectLst/>
              </a:rPr>
              <a:t>Can be reduced by signal rejection techniques</a:t>
            </a:r>
          </a:p>
          <a:p>
            <a:pPr>
              <a:lnSpc>
                <a:spcPct val="80000"/>
              </a:lnSpc>
            </a:pPr>
            <a:r>
              <a:rPr lang="en-US" sz="2000" smtClean="0">
                <a:effectLst/>
              </a:rPr>
              <a:t>How can we reduce errors caused by the atmosphere?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effectLst/>
              </a:rPr>
              <a:t>Global Positioning System (GPS): Error Correction:  DGPS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effectLst/>
              </a:rPr>
              <a:t>DGPS = Differential GPS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ffectLst/>
              </a:rPr>
              <a:t>Basic Idea:</a:t>
            </a:r>
          </a:p>
          <a:p>
            <a:pPr lvl="1">
              <a:lnSpc>
                <a:spcPct val="90000"/>
              </a:lnSpc>
            </a:pPr>
            <a:r>
              <a:rPr lang="en-US" sz="2400" smtClean="0">
                <a:effectLst/>
              </a:rPr>
              <a:t>Use known locations as reference locations</a:t>
            </a:r>
          </a:p>
          <a:p>
            <a:pPr lvl="2">
              <a:lnSpc>
                <a:spcPct val="90000"/>
              </a:lnSpc>
            </a:pPr>
            <a:r>
              <a:rPr lang="en-US" sz="2000" smtClean="0">
                <a:effectLst/>
              </a:rPr>
              <a:t>Exact Position is known, compare to the location determined by GPS</a:t>
            </a:r>
          </a:p>
          <a:p>
            <a:pPr lvl="2">
              <a:lnSpc>
                <a:spcPct val="90000"/>
              </a:lnSpc>
            </a:pPr>
            <a:r>
              <a:rPr lang="en-US" sz="2000" smtClean="0">
                <a:effectLst/>
              </a:rPr>
              <a:t>Develop error correction data by using the difference of the exact location and the GPS determined location</a:t>
            </a:r>
          </a:p>
          <a:p>
            <a:pPr lvl="1">
              <a:lnSpc>
                <a:spcPct val="90000"/>
              </a:lnSpc>
            </a:pPr>
            <a:r>
              <a:rPr lang="en-US" sz="2400" smtClean="0">
                <a:effectLst/>
              </a:rPr>
              <a:t>Broadcast error correction data to local GPS receivers (receivers within 200km of the reference station)</a:t>
            </a:r>
          </a:p>
          <a:p>
            <a:pPr lvl="1">
              <a:lnSpc>
                <a:spcPct val="90000"/>
              </a:lnSpc>
            </a:pPr>
            <a:r>
              <a:rPr lang="en-US" sz="2400" smtClean="0">
                <a:effectLst/>
              </a:rPr>
              <a:t>Error correction can remove errors caused by the atmosphere—makes GPS data more accurate!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effectLst/>
              </a:rPr>
              <a:t>Global Positioning System (GPS): </a:t>
            </a:r>
            <a:br>
              <a:rPr lang="en-US" sz="4000" smtClean="0">
                <a:effectLst/>
              </a:rPr>
            </a:br>
            <a:r>
              <a:rPr lang="en-US" sz="4000" smtClean="0">
                <a:effectLst/>
              </a:rPr>
              <a:t>Error Correction:  WAAS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effectLst/>
              </a:rPr>
              <a:t>Wide Area Augmentation System (WAAS)</a:t>
            </a:r>
          </a:p>
          <a:p>
            <a:pPr lvl="1">
              <a:lnSpc>
                <a:spcPct val="90000"/>
              </a:lnSpc>
            </a:pPr>
            <a:r>
              <a:rPr lang="en-US" sz="2400" smtClean="0">
                <a:effectLst/>
              </a:rPr>
              <a:t>WAAS is an example of DGPS </a:t>
            </a:r>
          </a:p>
          <a:p>
            <a:pPr lvl="1">
              <a:lnSpc>
                <a:spcPct val="90000"/>
              </a:lnSpc>
            </a:pPr>
            <a:r>
              <a:rPr lang="en-US" sz="2400" smtClean="0">
                <a:effectLst/>
              </a:rPr>
              <a:t>Also referred to as a Satellite Based Augmentation System (SBAS)</a:t>
            </a:r>
          </a:p>
          <a:p>
            <a:pPr lvl="1">
              <a:lnSpc>
                <a:spcPct val="90000"/>
              </a:lnSpc>
            </a:pPr>
            <a:r>
              <a:rPr lang="en-US" sz="2400" smtClean="0">
                <a:effectLst/>
              </a:rPr>
              <a:t>Developed by the Federal Aviation Administration (FAA)</a:t>
            </a:r>
          </a:p>
          <a:p>
            <a:pPr lvl="1">
              <a:lnSpc>
                <a:spcPct val="90000"/>
              </a:lnSpc>
            </a:pPr>
            <a:r>
              <a:rPr lang="en-US" sz="2400" smtClean="0">
                <a:effectLst/>
              </a:rPr>
              <a:t>Uses a network of ground based stations in North America and Hawaii</a:t>
            </a:r>
          </a:p>
          <a:p>
            <a:pPr lvl="1">
              <a:lnSpc>
                <a:spcPct val="90000"/>
              </a:lnSpc>
            </a:pPr>
            <a:r>
              <a:rPr lang="en-US" sz="2400" smtClean="0">
                <a:effectLst/>
              </a:rPr>
              <a:t>Measures variations in satellite signals</a:t>
            </a:r>
          </a:p>
          <a:p>
            <a:pPr lvl="2">
              <a:lnSpc>
                <a:spcPct val="90000"/>
              </a:lnSpc>
            </a:pPr>
            <a:r>
              <a:rPr lang="en-US" sz="2000" smtClean="0">
                <a:effectLst/>
              </a:rPr>
              <a:t>Relays error to geostationary WAAS satellites</a:t>
            </a:r>
          </a:p>
          <a:p>
            <a:pPr lvl="2">
              <a:lnSpc>
                <a:spcPct val="90000"/>
              </a:lnSpc>
            </a:pPr>
            <a:r>
              <a:rPr lang="en-US" sz="2000" smtClean="0">
                <a:effectLst/>
              </a:rPr>
              <a:t>Used to improve accuracy and integrity of data</a:t>
            </a:r>
          </a:p>
          <a:p>
            <a:pPr lvl="1">
              <a:lnSpc>
                <a:spcPct val="90000"/>
              </a:lnSpc>
            </a:pPr>
            <a:r>
              <a:rPr lang="en-US" sz="2400" smtClean="0">
                <a:effectLst/>
              </a:rPr>
              <a:t>Independent systems being developed in Europe (Galileo), Asia, and India.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effectLst/>
              </a:rPr>
              <a:t>Global Positioning System (GPS):</a:t>
            </a:r>
            <a:br>
              <a:rPr lang="en-US" sz="4000" smtClean="0">
                <a:effectLst/>
              </a:rPr>
            </a:br>
            <a:r>
              <a:rPr lang="en-US" sz="4000" smtClean="0">
                <a:effectLst/>
              </a:rPr>
              <a:t>Applications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Aerospace</a:t>
            </a:r>
          </a:p>
          <a:p>
            <a:r>
              <a:rPr lang="en-US" smtClean="0">
                <a:effectLst/>
              </a:rPr>
              <a:t>Automotive</a:t>
            </a:r>
          </a:p>
          <a:p>
            <a:r>
              <a:rPr lang="en-US" smtClean="0">
                <a:effectLst/>
              </a:rPr>
              <a:t>Military</a:t>
            </a:r>
          </a:p>
          <a:p>
            <a:r>
              <a:rPr lang="en-US" smtClean="0">
                <a:effectLst/>
              </a:rPr>
              <a:t>Civilian</a:t>
            </a:r>
          </a:p>
          <a:p>
            <a:pPr lvl="1"/>
            <a:r>
              <a:rPr lang="en-US" smtClean="0">
                <a:effectLst/>
              </a:rPr>
              <a:t>Recreation</a:t>
            </a:r>
          </a:p>
          <a:p>
            <a:pPr lvl="1"/>
            <a:r>
              <a:rPr lang="en-US" smtClean="0">
                <a:effectLst/>
              </a:rPr>
              <a:t>Augmented Reality</a:t>
            </a:r>
          </a:p>
          <a:p>
            <a:r>
              <a:rPr lang="en-US" smtClean="0">
                <a:effectLst/>
              </a:rPr>
              <a:t>The list goes on</a:t>
            </a:r>
          </a:p>
          <a:p>
            <a:pPr lvl="1"/>
            <a:endParaRPr lang="en-US" smtClean="0">
              <a:effectLst/>
            </a:endParaRPr>
          </a:p>
          <a:p>
            <a:endParaRPr lang="en-US" smtClean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effectLst/>
              </a:rPr>
              <a:t>Global Positioning System (GPS):</a:t>
            </a:r>
            <a:br>
              <a:rPr lang="en-US" sz="4000" smtClean="0">
                <a:effectLst/>
              </a:rPr>
            </a:br>
            <a:r>
              <a:rPr lang="en-US" sz="4000" smtClean="0">
                <a:effectLst/>
              </a:rPr>
              <a:t>NMEA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r>
              <a:rPr lang="en-US" smtClean="0">
                <a:effectLst/>
              </a:rPr>
              <a:t>National Marine Electronics Association 0183 (NMEA)</a:t>
            </a:r>
          </a:p>
          <a:p>
            <a:pPr lvl="1"/>
            <a:r>
              <a:rPr lang="en-US" smtClean="0">
                <a:effectLst/>
              </a:rPr>
              <a:t>A standard which defines communication between marine electronic devices</a:t>
            </a:r>
          </a:p>
          <a:p>
            <a:pPr lvl="1"/>
            <a:r>
              <a:rPr lang="en-US" smtClean="0">
                <a:effectLst/>
              </a:rPr>
              <a:t>Uses ASCII serial communication</a:t>
            </a:r>
          </a:p>
          <a:p>
            <a:pPr lvl="2"/>
            <a:r>
              <a:rPr lang="en-US" smtClean="0">
                <a:effectLst/>
              </a:rPr>
              <a:t>Can be read by the microcontroller over UART and parsed appropriately</a:t>
            </a:r>
          </a:p>
          <a:p>
            <a:pPr lvl="1"/>
            <a:r>
              <a:rPr lang="en-US" smtClean="0">
                <a:effectLst/>
              </a:rPr>
              <a:t>Defines message content</a:t>
            </a:r>
          </a:p>
          <a:p>
            <a:pPr lvl="1"/>
            <a:endParaRPr lang="en-US" smtClean="0">
              <a:effectLst/>
            </a:endParaRPr>
          </a:p>
          <a:p>
            <a:pPr lvl="1">
              <a:buFontTx/>
              <a:buNone/>
            </a:pPr>
            <a:r>
              <a:rPr lang="en-US" sz="800" smtClean="0">
                <a:effectLst/>
              </a:rPr>
              <a:t>http://www.gpsinformation.org/dale/nmea.htm</a:t>
            </a:r>
          </a:p>
          <a:p>
            <a:pPr lvl="1"/>
            <a:endParaRPr lang="en-US" sz="800" smtClean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effectLst/>
              </a:rPr>
              <a:t>Global Positioning System (GPS):</a:t>
            </a:r>
            <a:br>
              <a:rPr lang="en-US" sz="4000" smtClean="0">
                <a:effectLst/>
              </a:rPr>
            </a:br>
            <a:r>
              <a:rPr lang="en-US" sz="4000" smtClean="0">
                <a:effectLst/>
              </a:rPr>
              <a:t>NMEA Cont’d.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mtClean="0">
                <a:effectLst/>
              </a:rPr>
              <a:t>Requirements</a:t>
            </a:r>
          </a:p>
          <a:p>
            <a:pPr lvl="1">
              <a:lnSpc>
                <a:spcPct val="80000"/>
              </a:lnSpc>
            </a:pPr>
            <a:r>
              <a:rPr lang="en-US" smtClean="0">
                <a:effectLst/>
              </a:rPr>
              <a:t>Contain complete position, velocity, and time (PVT) data</a:t>
            </a:r>
          </a:p>
          <a:p>
            <a:pPr lvl="1">
              <a:lnSpc>
                <a:spcPct val="80000"/>
              </a:lnSpc>
            </a:pPr>
            <a:r>
              <a:rPr lang="en-US" smtClean="0">
                <a:effectLst/>
              </a:rPr>
              <a:t>Independent of other messages</a:t>
            </a:r>
          </a:p>
          <a:p>
            <a:pPr lvl="1">
              <a:lnSpc>
                <a:spcPct val="80000"/>
              </a:lnSpc>
            </a:pPr>
            <a:r>
              <a:rPr lang="en-US" smtClean="0">
                <a:effectLst/>
              </a:rPr>
              <a:t>Begin with a ‘$’, end with a ‘\n’</a:t>
            </a:r>
          </a:p>
          <a:p>
            <a:pPr lvl="1">
              <a:lnSpc>
                <a:spcPct val="80000"/>
              </a:lnSpc>
            </a:pPr>
            <a:r>
              <a:rPr lang="en-US" smtClean="0">
                <a:effectLst/>
              </a:rPr>
              <a:t>Content separated by commas </a:t>
            </a:r>
          </a:p>
          <a:p>
            <a:pPr lvl="1">
              <a:lnSpc>
                <a:spcPct val="80000"/>
              </a:lnSpc>
            </a:pPr>
            <a:r>
              <a:rPr lang="en-US" smtClean="0">
                <a:effectLst/>
              </a:rPr>
              <a:t>No longer than 80 characters</a:t>
            </a:r>
          </a:p>
          <a:p>
            <a:pPr lvl="1">
              <a:lnSpc>
                <a:spcPct val="80000"/>
              </a:lnSpc>
            </a:pPr>
            <a:endParaRPr lang="en-US" smtClean="0">
              <a:effectLst/>
            </a:endParaRPr>
          </a:p>
          <a:p>
            <a:pPr lvl="1">
              <a:lnSpc>
                <a:spcPct val="80000"/>
              </a:lnSpc>
            </a:pPr>
            <a:endParaRPr lang="en-US" smtClean="0">
              <a:effectLst/>
            </a:endParaRPr>
          </a:p>
          <a:p>
            <a:pPr lvl="1">
              <a:lnSpc>
                <a:spcPct val="80000"/>
              </a:lnSpc>
            </a:pPr>
            <a:endParaRPr lang="en-US" smtClean="0">
              <a:effectLst/>
            </a:endParaRPr>
          </a:p>
          <a:p>
            <a:pPr lvl="1">
              <a:lnSpc>
                <a:spcPct val="80000"/>
              </a:lnSpc>
            </a:pPr>
            <a:endParaRPr lang="en-US" smtClean="0">
              <a:effectLst/>
            </a:endParaRPr>
          </a:p>
          <a:p>
            <a:pPr lvl="1">
              <a:lnSpc>
                <a:spcPct val="80000"/>
              </a:lnSpc>
            </a:pPr>
            <a:endParaRPr lang="en-US" sz="600" smtClean="0">
              <a:effectLst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900" smtClean="0">
                <a:effectLst/>
              </a:rPr>
              <a:t>http://www.gpsinformation.org/dale/nmea.htm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900" smtClean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effectLst/>
              </a:rPr>
              <a:t>Global Positioning System (GPS):</a:t>
            </a:r>
            <a:br>
              <a:rPr lang="en-US" sz="4000" smtClean="0">
                <a:effectLst/>
              </a:rPr>
            </a:br>
            <a:r>
              <a:rPr lang="en-US" sz="4000" smtClean="0">
                <a:effectLst/>
              </a:rPr>
              <a:t>NMEA Cont’d.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029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>
                <a:effectLst/>
              </a:rPr>
              <a:t>$GPGGA,123519,4807.038,N,01131.000,E,1,08,0.9,545.4,M,46.9,M,,*47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>
                <a:effectLst/>
              </a:rPr>
              <a:t>	GGA - essential fix data which provide 3D location and accuracy data</a:t>
            </a:r>
          </a:p>
          <a:p>
            <a:pPr lvl="1">
              <a:lnSpc>
                <a:spcPct val="80000"/>
              </a:lnSpc>
            </a:pPr>
            <a:r>
              <a:rPr lang="en-US" sz="1800" b="1" smtClean="0">
                <a:effectLst/>
              </a:rPr>
              <a:t>GGA </a:t>
            </a:r>
            <a:r>
              <a:rPr lang="en-US" sz="1800" smtClean="0">
                <a:effectLst/>
              </a:rPr>
              <a:t>         	Global Positioning System Fix Data</a:t>
            </a:r>
          </a:p>
          <a:p>
            <a:pPr lvl="1">
              <a:lnSpc>
                <a:spcPct val="80000"/>
              </a:lnSpc>
            </a:pPr>
            <a:r>
              <a:rPr lang="en-US" sz="1800" b="1" smtClean="0">
                <a:effectLst/>
              </a:rPr>
              <a:t>123519</a:t>
            </a:r>
            <a:r>
              <a:rPr lang="en-US" sz="1800" smtClean="0">
                <a:effectLst/>
              </a:rPr>
              <a:t>       	Fix taken at 12:35:19 UTC</a:t>
            </a:r>
          </a:p>
          <a:p>
            <a:pPr lvl="1">
              <a:lnSpc>
                <a:spcPct val="80000"/>
              </a:lnSpc>
            </a:pPr>
            <a:r>
              <a:rPr lang="pt-BR" sz="1800" b="1" smtClean="0">
                <a:effectLst/>
              </a:rPr>
              <a:t>4807.038,N</a:t>
            </a:r>
            <a:r>
              <a:rPr lang="pt-BR" sz="1800" smtClean="0">
                <a:effectLst/>
              </a:rPr>
              <a:t>   	Latitude 48 deg 07.038' N</a:t>
            </a:r>
          </a:p>
          <a:p>
            <a:pPr lvl="1">
              <a:lnSpc>
                <a:spcPct val="80000"/>
              </a:lnSpc>
            </a:pPr>
            <a:r>
              <a:rPr lang="en-US" sz="1800" b="1" smtClean="0">
                <a:effectLst/>
              </a:rPr>
              <a:t>01131.000,E</a:t>
            </a:r>
            <a:r>
              <a:rPr lang="en-US" sz="1800" smtClean="0">
                <a:effectLst/>
              </a:rPr>
              <a:t>  	Longitude 11 deg 31.000' E</a:t>
            </a:r>
          </a:p>
          <a:p>
            <a:pPr lvl="1">
              <a:lnSpc>
                <a:spcPct val="80000"/>
              </a:lnSpc>
            </a:pPr>
            <a:r>
              <a:rPr lang="en-US" sz="1800" b="1" smtClean="0">
                <a:effectLst/>
              </a:rPr>
              <a:t>1</a:t>
            </a:r>
            <a:r>
              <a:rPr lang="en-US" sz="1800" smtClean="0">
                <a:effectLst/>
              </a:rPr>
              <a:t>           		Fix quality: GPS fix (SPS)</a:t>
            </a:r>
          </a:p>
          <a:p>
            <a:pPr lvl="1">
              <a:lnSpc>
                <a:spcPct val="80000"/>
              </a:lnSpc>
            </a:pPr>
            <a:r>
              <a:rPr lang="en-US" sz="1800" b="1" smtClean="0">
                <a:effectLst/>
              </a:rPr>
              <a:t>08</a:t>
            </a:r>
            <a:r>
              <a:rPr lang="en-US" sz="1800" smtClean="0">
                <a:effectLst/>
              </a:rPr>
              <a:t>         		Number of satellites being tracked</a:t>
            </a:r>
          </a:p>
          <a:p>
            <a:pPr lvl="1">
              <a:lnSpc>
                <a:spcPct val="80000"/>
              </a:lnSpc>
            </a:pPr>
            <a:r>
              <a:rPr lang="en-US" sz="1800" b="1" smtClean="0">
                <a:effectLst/>
              </a:rPr>
              <a:t>0.9 </a:t>
            </a:r>
            <a:r>
              <a:rPr lang="en-US" sz="1800" smtClean="0">
                <a:effectLst/>
              </a:rPr>
              <a:t>        	Horizontal dilution of position</a:t>
            </a:r>
          </a:p>
          <a:p>
            <a:pPr lvl="1">
              <a:lnSpc>
                <a:spcPct val="80000"/>
              </a:lnSpc>
            </a:pPr>
            <a:r>
              <a:rPr lang="en-US" sz="1800" b="1" smtClean="0">
                <a:effectLst/>
              </a:rPr>
              <a:t>545.4,M</a:t>
            </a:r>
            <a:r>
              <a:rPr lang="en-US" sz="1800" smtClean="0">
                <a:effectLst/>
              </a:rPr>
              <a:t>      	Altitude, Meters, above mean sea level</a:t>
            </a:r>
          </a:p>
          <a:p>
            <a:pPr lvl="1">
              <a:lnSpc>
                <a:spcPct val="80000"/>
              </a:lnSpc>
            </a:pPr>
            <a:r>
              <a:rPr lang="en-US" sz="1800" b="1" smtClean="0">
                <a:effectLst/>
              </a:rPr>
              <a:t>46.9,M </a:t>
            </a:r>
            <a:r>
              <a:rPr lang="en-US" sz="1800" smtClean="0">
                <a:effectLst/>
              </a:rPr>
              <a:t>      	Height of geoid (mean sea level) above WGS84 			ellipsoid</a:t>
            </a:r>
          </a:p>
          <a:p>
            <a:pPr lvl="1">
              <a:lnSpc>
                <a:spcPct val="80000"/>
              </a:lnSpc>
            </a:pPr>
            <a:r>
              <a:rPr lang="en-US" sz="1800" b="1" smtClean="0">
                <a:effectLst/>
              </a:rPr>
              <a:t>(empty field)</a:t>
            </a:r>
            <a:r>
              <a:rPr lang="en-US" sz="1800" smtClean="0">
                <a:effectLst/>
              </a:rPr>
              <a:t> 	Time in seconds since last DGPS update</a:t>
            </a:r>
          </a:p>
          <a:p>
            <a:pPr lvl="1">
              <a:lnSpc>
                <a:spcPct val="80000"/>
              </a:lnSpc>
            </a:pPr>
            <a:r>
              <a:rPr lang="en-US" sz="1800" b="1" smtClean="0">
                <a:effectLst/>
              </a:rPr>
              <a:t>(empty field)</a:t>
            </a:r>
            <a:r>
              <a:rPr lang="en-US" sz="1800" smtClean="0">
                <a:effectLst/>
              </a:rPr>
              <a:t> 	DGPS station ID number</a:t>
            </a:r>
          </a:p>
          <a:p>
            <a:pPr lvl="1">
              <a:lnSpc>
                <a:spcPct val="80000"/>
              </a:lnSpc>
            </a:pPr>
            <a:r>
              <a:rPr lang="en-US" sz="1800" b="1" smtClean="0">
                <a:effectLst/>
              </a:rPr>
              <a:t>*47</a:t>
            </a:r>
            <a:r>
              <a:rPr lang="en-US" sz="1800" smtClean="0">
                <a:effectLst/>
              </a:rPr>
              <a:t>          	Checksum data, always begins with *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800" smtClean="0">
              <a:effectLst/>
            </a:endParaRPr>
          </a:p>
          <a:p>
            <a:pPr lvl="1">
              <a:lnSpc>
                <a:spcPct val="80000"/>
              </a:lnSpc>
              <a:buFontTx/>
              <a:buNone/>
            </a:pPr>
            <a:endParaRPr lang="en-US" sz="1800" smtClean="0">
              <a:effectLst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800" smtClean="0">
                <a:effectLst/>
              </a:rPr>
              <a:t>http://www.gpsinformation.org/dale/nmea.htm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Inertial Navigation System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smtClean="0">
                <a:effectLst/>
              </a:rPr>
              <a:t>The use of inertial measurements in navigation</a:t>
            </a:r>
          </a:p>
          <a:p>
            <a:r>
              <a:rPr lang="en-US" smtClean="0">
                <a:effectLst/>
              </a:rPr>
              <a:t>Measurements come from inertial sensors such as:</a:t>
            </a:r>
          </a:p>
          <a:p>
            <a:pPr lvl="1"/>
            <a:r>
              <a:rPr lang="en-US" smtClean="0">
                <a:effectLst/>
              </a:rPr>
              <a:t>Accelerometers</a:t>
            </a:r>
          </a:p>
          <a:p>
            <a:pPr lvl="1"/>
            <a:r>
              <a:rPr lang="en-US" smtClean="0">
                <a:effectLst/>
              </a:rPr>
              <a:t>Gyroscopes</a:t>
            </a:r>
          </a:p>
          <a:p>
            <a:r>
              <a:rPr lang="en-US" smtClean="0">
                <a:effectLst/>
              </a:rPr>
              <a:t>Very accurate over short term</a:t>
            </a:r>
          </a:p>
          <a:p>
            <a:r>
              <a:rPr lang="en-US" smtClean="0">
                <a:effectLst/>
              </a:rPr>
              <a:t>Errors integrate with time</a:t>
            </a:r>
          </a:p>
          <a:p>
            <a:endParaRPr lang="en-US" smtClean="0">
              <a:effectLst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 idx="4294967295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en-US" sz="4000" smtClean="0"/>
              <a:t>Physics of Accelerometers/Gyroscopes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Accelerometers</a:t>
            </a:r>
          </a:p>
          <a:p>
            <a:pPr lvl="1" eaLnBrk="1" hangingPunct="1">
              <a:defRPr/>
            </a:pPr>
            <a:r>
              <a:rPr lang="en-US" sz="3200" smtClean="0"/>
              <a:t>Measure acceleration in x, y, z directions</a:t>
            </a:r>
          </a:p>
          <a:p>
            <a:pPr lvl="1" eaLnBrk="1" hangingPunct="1">
              <a:defRPr/>
            </a:pPr>
            <a:r>
              <a:rPr lang="en-US" sz="3200" smtClean="0"/>
              <a:t>Types:</a:t>
            </a:r>
          </a:p>
          <a:p>
            <a:pPr lvl="2" eaLnBrk="1" hangingPunct="1">
              <a:defRPr/>
            </a:pPr>
            <a:r>
              <a:rPr lang="en-US" sz="3200" smtClean="0"/>
              <a:t>Mechanical</a:t>
            </a:r>
          </a:p>
          <a:p>
            <a:pPr lvl="2" eaLnBrk="1" hangingPunct="1">
              <a:defRPr/>
            </a:pPr>
            <a:r>
              <a:rPr lang="en-US" sz="3200" smtClean="0"/>
              <a:t>Micro Electromechanical (MEMS)</a:t>
            </a:r>
          </a:p>
          <a:p>
            <a:pPr lvl="3" eaLnBrk="1" hangingPunct="1">
              <a:defRPr/>
            </a:pPr>
            <a:r>
              <a:rPr lang="en-US" sz="3200" smtClean="0"/>
              <a:t>Capacitive</a:t>
            </a:r>
          </a:p>
          <a:p>
            <a:pPr lvl="3" eaLnBrk="1" hangingPunct="1">
              <a:defRPr/>
            </a:pPr>
            <a:r>
              <a:rPr lang="en-US" sz="3200" smtClean="0"/>
              <a:t>Piezoelectric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anchorCtr="0">
            <a:normAutofit/>
          </a:bodyPr>
          <a:lstStyle/>
          <a:p>
            <a:pPr eaLnBrk="1" hangingPunct="1">
              <a:defRPr/>
            </a:pPr>
            <a:r>
              <a:rPr lang="en-US" sz="4000"/>
              <a:t>Mechanical Accelerometers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6172200" cy="45307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000" smtClean="0"/>
              <a:t>Mass suspended in a case by a pair of springs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000" smtClean="0"/>
              <a:t>Acceleration along the axis of the springs displaces the mass.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000" smtClean="0"/>
              <a:t>This displacement is proportional to the applied acceleration</a:t>
            </a: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3"/>
          <a:srcRect l="39958" t="26736" r="37747" b="19792"/>
          <a:stretch>
            <a:fillRect/>
          </a:stretch>
        </p:blipFill>
        <p:spPr bwMode="auto">
          <a:xfrm>
            <a:off x="6705600" y="2133600"/>
            <a:ext cx="1935163" cy="354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Text Box 5"/>
          <p:cNvSpPr txBox="1">
            <a:spLocks noChangeArrowheads="1"/>
          </p:cNvSpPr>
          <p:nvPr/>
        </p:nvSpPr>
        <p:spPr bwMode="auto">
          <a:xfrm>
            <a:off x="5105400" y="6019800"/>
            <a:ext cx="4038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Picture from “Basic Inertial Navigation” by Sherryl Stoval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en-US"/>
              <a:t>Capacitive Accelerometers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304800" y="1600200"/>
            <a:ext cx="8610600" cy="5029200"/>
          </a:xfrm>
        </p:spPr>
        <p:txBody>
          <a:bodyPr/>
          <a:lstStyle/>
          <a:p>
            <a:pPr eaLnBrk="1" hangingPunct="1">
              <a:defRPr/>
            </a:pPr>
            <a:r>
              <a:rPr lang="en-US" sz="2700" smtClean="0"/>
              <a:t>Sense a change in capacitance with respect to acceleration</a:t>
            </a:r>
          </a:p>
          <a:p>
            <a:pPr eaLnBrk="1" hangingPunct="1">
              <a:defRPr/>
            </a:pPr>
            <a:r>
              <a:rPr lang="en-US" sz="2700" smtClean="0"/>
              <a:t>Diaphragm acts as a mass that undergoes flexure</a:t>
            </a:r>
          </a:p>
          <a:p>
            <a:pPr eaLnBrk="1" hangingPunct="1">
              <a:defRPr/>
            </a:pPr>
            <a:r>
              <a:rPr lang="en-US" sz="2700" smtClean="0"/>
              <a:t>Two fixed plates sandwich diaphragm, creating two capacitors</a:t>
            </a:r>
          </a:p>
          <a:p>
            <a:pPr eaLnBrk="1" hangingPunct="1">
              <a:defRPr/>
            </a:pPr>
            <a:r>
              <a:rPr lang="en-US" sz="2700" smtClean="0"/>
              <a:t>Change in capacitance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700" smtClean="0"/>
              <a:t>   by altering distance between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700" smtClean="0"/>
              <a:t>	two plates </a:t>
            </a:r>
          </a:p>
          <a:p>
            <a:pPr eaLnBrk="1" hangingPunct="1">
              <a:defRPr/>
            </a:pPr>
            <a:r>
              <a:rPr lang="en-US" sz="2700" smtClean="0"/>
              <a:t>Most common form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smtClean="0"/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4343400"/>
            <a:ext cx="2895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ext Box 5"/>
          <p:cNvSpPr txBox="1">
            <a:spLocks noChangeArrowheads="1"/>
          </p:cNvSpPr>
          <p:nvPr/>
        </p:nvSpPr>
        <p:spPr bwMode="auto">
          <a:xfrm>
            <a:off x="2971800" y="6172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http://www.sensorland.com/HowPage011.html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 idx="4294967295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en-US"/>
              <a:t>Piezoelectric Accelerometers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Force exerted by acceleration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smtClean="0"/>
              <a:t>   changes voltage generated by material</a:t>
            </a:r>
          </a:p>
          <a:p>
            <a:pPr eaLnBrk="1" hangingPunct="1">
              <a:defRPr/>
            </a:pPr>
            <a:r>
              <a:rPr lang="en-US" sz="2800" smtClean="0"/>
              <a:t>Low output signal and high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smtClean="0"/>
              <a:t>	output impedance requires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smtClean="0"/>
              <a:t>	the use of amplifiers</a:t>
            </a:r>
          </a:p>
          <a:p>
            <a:pPr eaLnBrk="1" hangingPunct="1">
              <a:defRPr/>
            </a:pPr>
            <a:r>
              <a:rPr lang="en-US" sz="2800" smtClean="0"/>
              <a:t>Commonly uses 1 crystal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smtClean="0"/>
              <a:t>	made of quartz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60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/>
              <a:t> </a:t>
            </a:r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/>
          <a:srcRect t="10170" b="26271"/>
          <a:stretch>
            <a:fillRect/>
          </a:stretch>
        </p:blipFill>
        <p:spPr bwMode="auto">
          <a:xfrm>
            <a:off x="5791200" y="3810000"/>
            <a:ext cx="33528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Text Box 5"/>
          <p:cNvSpPr txBox="1">
            <a:spLocks noChangeArrowheads="1"/>
          </p:cNvSpPr>
          <p:nvPr/>
        </p:nvSpPr>
        <p:spPr bwMode="auto">
          <a:xfrm>
            <a:off x="2895600" y="6324600"/>
            <a:ext cx="266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Picture from Wikipedia.org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 idx="4294967295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en-US" sz="4000" smtClean="0"/>
              <a:t>Physics of Accelerometers/Gyroscopes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Gyroscopes</a:t>
            </a:r>
          </a:p>
          <a:p>
            <a:pPr lvl="1" eaLnBrk="1" hangingPunct="1">
              <a:defRPr/>
            </a:pPr>
            <a:r>
              <a:rPr lang="en-US" sz="3200" smtClean="0"/>
              <a:t>Measure Angular velocity in yaw, pitch, and roll directions</a:t>
            </a:r>
          </a:p>
          <a:p>
            <a:pPr lvl="2" eaLnBrk="1" hangingPunct="1">
              <a:defRPr/>
            </a:pPr>
            <a:r>
              <a:rPr lang="en-US" sz="3200" smtClean="0"/>
              <a:t>Mechanical</a:t>
            </a:r>
          </a:p>
          <a:p>
            <a:pPr lvl="2" eaLnBrk="1" hangingPunct="1">
              <a:defRPr/>
            </a:pPr>
            <a:r>
              <a:rPr lang="en-US" sz="3200" smtClean="0"/>
              <a:t>Micro Electromechanical (MEMS)</a:t>
            </a:r>
          </a:p>
          <a:p>
            <a:pPr lvl="2" eaLnBrk="1" hangingPunct="1">
              <a:defRPr/>
            </a:pPr>
            <a:r>
              <a:rPr lang="en-US" sz="3200" smtClean="0"/>
              <a:t>Optical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Mechanical Gyroscopes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Spinning wheel on 2 gimbals</a:t>
            </a:r>
          </a:p>
          <a:p>
            <a:r>
              <a:rPr lang="en-US" smtClean="0">
                <a:effectLst/>
              </a:rPr>
              <a:t>When subject to rotation, wheel remains constant and angles adjacent to gimbals change.  </a:t>
            </a:r>
          </a:p>
          <a:p>
            <a:r>
              <a:rPr lang="en-US" smtClean="0">
                <a:effectLst/>
              </a:rPr>
              <a:t>Measures angular</a:t>
            </a:r>
          </a:p>
          <a:p>
            <a:pPr>
              <a:buFont typeface="Wingdings" pitchFamily="2" charset="2"/>
              <a:buNone/>
            </a:pPr>
            <a:r>
              <a:rPr lang="en-US" smtClean="0">
                <a:effectLst/>
              </a:rPr>
              <a:t>	position </a:t>
            </a:r>
          </a:p>
        </p:txBody>
      </p:sp>
      <p:pic>
        <p:nvPicPr>
          <p:cNvPr id="43011" name="Picture 2" descr="[fog-fig1.png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4343400"/>
            <a:ext cx="525780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Rectangle 6"/>
          <p:cNvSpPr>
            <a:spLocks noChangeArrowheads="1"/>
          </p:cNvSpPr>
          <p:nvPr/>
        </p:nvSpPr>
        <p:spPr bwMode="auto">
          <a:xfrm>
            <a:off x="381000" y="6583363"/>
            <a:ext cx="72580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Picture from http://www.howyourelectronicswork.com/2008/09/fiber-optic-gyroscopes.html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anchorCtr="0">
            <a:normAutofit/>
          </a:bodyPr>
          <a:lstStyle/>
          <a:p>
            <a:pPr eaLnBrk="1" hangingPunct="1">
              <a:defRPr/>
            </a:pPr>
            <a:r>
              <a:rPr lang="en-US" sz="4000"/>
              <a:t>Micro Electromechanical Gyroscopes</a:t>
            </a:r>
          </a:p>
        </p:txBody>
      </p:sp>
      <p:pic>
        <p:nvPicPr>
          <p:cNvPr id="35852" name="Picture 4"/>
          <p:cNvPicPr>
            <a:picLocks noChangeAspect="1" noChangeArrowheads="1"/>
          </p:cNvPicPr>
          <p:nvPr/>
        </p:nvPicPr>
        <p:blipFill>
          <a:blip r:embed="rId4"/>
          <a:srcRect l="34375" t="28000" r="33749" b="22000"/>
          <a:stretch>
            <a:fillRect/>
          </a:stretch>
        </p:blipFill>
        <p:spPr bwMode="auto">
          <a:xfrm>
            <a:off x="5791200" y="3429000"/>
            <a:ext cx="3124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3" name="Content Placeholder 2"/>
          <p:cNvSpPr txBox="1">
            <a:spLocks/>
          </p:cNvSpPr>
          <p:nvPr/>
        </p:nvSpPr>
        <p:spPr bwMode="auto">
          <a:xfrm>
            <a:off x="685800" y="1371600"/>
            <a:ext cx="7924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latin typeface="Calibri" pitchFamily="34" charset="0"/>
              </a:rPr>
              <a:t>Coriolis effect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latin typeface="Calibri" pitchFamily="34" charset="0"/>
              </a:rPr>
              <a:t>Vibrating elements measure Coriolis effect  (vibrations on sense axis)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latin typeface="Calibri" pitchFamily="34" charset="0"/>
              </a:rPr>
              <a:t>Measures angular velocity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latin typeface="Calibri" pitchFamily="34" charset="0"/>
              </a:rPr>
              <a:t>Low part count</a:t>
            </a: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Calibri" pitchFamily="34" charset="0"/>
            </a:endParaRPr>
          </a:p>
        </p:txBody>
      </p:sp>
      <p:sp>
        <p:nvSpPr>
          <p:cNvPr id="35854" name="Text Box 6"/>
          <p:cNvSpPr txBox="1">
            <a:spLocks noChangeArrowheads="1"/>
          </p:cNvSpPr>
          <p:nvPr/>
        </p:nvSpPr>
        <p:spPr bwMode="auto">
          <a:xfrm>
            <a:off x="228600" y="6218238"/>
            <a:ext cx="3810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200"/>
          </a:p>
        </p:txBody>
      </p:sp>
      <p:sp>
        <p:nvSpPr>
          <p:cNvPr id="35855" name="Text Box 7"/>
          <p:cNvSpPr txBox="1">
            <a:spLocks noChangeArrowheads="1"/>
          </p:cNvSpPr>
          <p:nvPr/>
        </p:nvSpPr>
        <p:spPr bwMode="auto">
          <a:xfrm>
            <a:off x="1371600" y="6400800"/>
            <a:ext cx="6019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Picture from “An introduction to inertial navigation” by Oliver Woodman</a:t>
            </a:r>
          </a:p>
        </p:txBody>
      </p:sp>
      <p:graphicFrame>
        <p:nvGraphicFramePr>
          <p:cNvPr id="35850" name="Object 10"/>
          <p:cNvGraphicFramePr>
            <a:graphicFrameLocks noChangeAspect="1"/>
          </p:cNvGraphicFramePr>
          <p:nvPr/>
        </p:nvGraphicFramePr>
        <p:xfrm>
          <a:off x="1371600" y="1981200"/>
          <a:ext cx="2590800" cy="609600"/>
        </p:xfrm>
        <a:graphic>
          <a:graphicData uri="http://schemas.openxmlformats.org/presentationml/2006/ole">
            <p:oleObj spid="_x0000_s35850" name="Equation" r:id="rId5" imgW="101592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anchorCtr="0">
            <a:normAutofit/>
          </a:bodyPr>
          <a:lstStyle/>
          <a:p>
            <a:pPr eaLnBrk="1" hangingPunct="1">
              <a:defRPr/>
            </a:pPr>
            <a:r>
              <a:rPr lang="en-US" sz="4000" smtClean="0"/>
              <a:t>Optical Gyroscopes</a:t>
            </a:r>
          </a:p>
        </p:txBody>
      </p:sp>
      <p:sp>
        <p:nvSpPr>
          <p:cNvPr id="47106" name="Content Placeholder 2"/>
          <p:cNvSpPr txBox="1">
            <a:spLocks/>
          </p:cNvSpPr>
          <p:nvPr/>
        </p:nvSpPr>
        <p:spPr bwMode="auto">
          <a:xfrm>
            <a:off x="457200" y="1600200"/>
            <a:ext cx="8305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3600">
                <a:latin typeface="Calibri" pitchFamily="34" charset="0"/>
              </a:rPr>
              <a:t>Sends out two beams of light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3600">
                <a:latin typeface="Calibri" pitchFamily="34" charset="0"/>
              </a:rPr>
              <a:t>Sensor can detect interference in the light beam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3600">
                <a:latin typeface="Calibri" pitchFamily="34" charset="0"/>
              </a:rPr>
              <a:t>Very accurate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3600">
                <a:latin typeface="Calibri" pitchFamily="34" charset="0"/>
              </a:rPr>
              <a:t>No inherent drift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36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Calibri" pitchFamily="34" charset="0"/>
            </a:endParaRPr>
          </a:p>
        </p:txBody>
      </p:sp>
      <p:sp>
        <p:nvSpPr>
          <p:cNvPr id="47107" name="Text Box 6"/>
          <p:cNvSpPr txBox="1">
            <a:spLocks noChangeArrowheads="1"/>
          </p:cNvSpPr>
          <p:nvPr/>
        </p:nvSpPr>
        <p:spPr bwMode="auto">
          <a:xfrm>
            <a:off x="228600" y="6218238"/>
            <a:ext cx="3810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Picture from http://www.howyourelectronicswork.com/2008/09/fiber-optic-gyroscopes.html</a:t>
            </a:r>
          </a:p>
        </p:txBody>
      </p:sp>
      <p:pic>
        <p:nvPicPr>
          <p:cNvPr id="4710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3200400"/>
            <a:ext cx="42862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Inertial Navigation System</a:t>
            </a:r>
          </a:p>
        </p:txBody>
      </p:sp>
      <p:sp>
        <p:nvSpPr>
          <p:cNvPr id="49154" name="Text Box 3"/>
          <p:cNvSpPr txBox="1">
            <a:spLocks noChangeArrowheads="1"/>
          </p:cNvSpPr>
          <p:nvPr/>
        </p:nvSpPr>
        <p:spPr bwMode="auto">
          <a:xfrm>
            <a:off x="2209800" y="6324600"/>
            <a:ext cx="5029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Diagram from Basic Inertial Navigation by Sherryl Stovall</a:t>
            </a:r>
          </a:p>
        </p:txBody>
      </p:sp>
      <p:pic>
        <p:nvPicPr>
          <p:cNvPr id="4915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76400"/>
            <a:ext cx="8305800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Content Placeholder 2"/>
          <p:cNvSpPr txBox="1">
            <a:spLocks/>
          </p:cNvSpPr>
          <p:nvPr/>
        </p:nvSpPr>
        <p:spPr bwMode="auto">
          <a:xfrm>
            <a:off x="1981200" y="5029200"/>
            <a:ext cx="5181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r>
              <a:rPr lang="en-US" sz="3200">
                <a:latin typeface="Calibri" pitchFamily="34" charset="0"/>
              </a:rPr>
              <a:t>System View of INS Equations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Navigation Equations</a:t>
            </a:r>
          </a:p>
        </p:txBody>
      </p:sp>
      <p:sp>
        <p:nvSpPr>
          <p:cNvPr id="5735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82000" cy="4530725"/>
          </a:xfrm>
        </p:spPr>
        <p:txBody>
          <a:bodyPr/>
          <a:lstStyle/>
          <a:p>
            <a:r>
              <a:rPr lang="en-US" sz="2800" smtClean="0">
                <a:effectLst/>
              </a:rPr>
              <a:t>The navigation equations can be represented as </a:t>
            </a:r>
            <a:r>
              <a:rPr lang="en-US" sz="1800" smtClean="0">
                <a:effectLst/>
              </a:rPr>
              <a:t>(Shin, 2001):</a:t>
            </a:r>
          </a:p>
        </p:txBody>
      </p:sp>
      <p:graphicFrame>
        <p:nvGraphicFramePr>
          <p:cNvPr id="57348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2133600" y="2743200"/>
          <a:ext cx="4648200" cy="3884613"/>
        </p:xfrm>
        <a:graphic>
          <a:graphicData uri="http://schemas.openxmlformats.org/presentationml/2006/ole">
            <p:oleObj spid="_x0000_s57348" name="Equation" r:id="rId3" imgW="2400120" imgH="2006280" progId="Equation.3">
              <p:embed/>
            </p:oleObj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Navigation Equations</a:t>
            </a:r>
          </a:p>
        </p:txBody>
      </p:sp>
      <p:sp>
        <p:nvSpPr>
          <p:cNvPr id="5837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 smtClean="0">
                <a:effectLst/>
              </a:rPr>
              <a:t>Body</a:t>
            </a:r>
            <a:r>
              <a:rPr lang="en-US" sz="2800" smtClean="0">
                <a:effectLst/>
                <a:sym typeface="Wingdings" pitchFamily="2" charset="2"/>
              </a:rPr>
              <a:t>NED</a:t>
            </a:r>
          </a:p>
          <a:p>
            <a:endParaRPr lang="en-US" sz="2800" smtClean="0">
              <a:effectLst/>
            </a:endParaRPr>
          </a:p>
        </p:txBody>
      </p:sp>
      <p:graphicFrame>
        <p:nvGraphicFramePr>
          <p:cNvPr id="58372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6086475" y="3941763"/>
          <a:ext cx="1158875" cy="2189162"/>
        </p:xfrm>
        <a:graphic>
          <a:graphicData uri="http://schemas.openxmlformats.org/presentationml/2006/ole">
            <p:oleObj spid="_x0000_s58372" name="Equation" r:id="rId3" imgW="114120" imgH="215640" progId="Equation.3">
              <p:embed/>
            </p:oleObj>
          </a:graphicData>
        </a:graphic>
      </p:graphicFrame>
      <p:graphicFrame>
        <p:nvGraphicFramePr>
          <p:cNvPr id="58373" name="Object 5"/>
          <p:cNvGraphicFramePr>
            <a:graphicFrameLocks noChangeAspect="1"/>
          </p:cNvGraphicFramePr>
          <p:nvPr/>
        </p:nvGraphicFramePr>
        <p:xfrm>
          <a:off x="3657600" y="4572000"/>
          <a:ext cx="1752600" cy="1676400"/>
        </p:xfrm>
        <a:graphic>
          <a:graphicData uri="http://schemas.openxmlformats.org/presentationml/2006/ole">
            <p:oleObj spid="_x0000_s58373" name="Equation" r:id="rId4" imgW="596880" imgH="660240" progId="Equation.3">
              <p:embed/>
            </p:oleObj>
          </a:graphicData>
        </a:graphic>
      </p:graphicFrame>
      <p:graphicFrame>
        <p:nvGraphicFramePr>
          <p:cNvPr id="58374" name="Object 6"/>
          <p:cNvGraphicFramePr>
            <a:graphicFrameLocks noChangeAspect="1"/>
          </p:cNvGraphicFramePr>
          <p:nvPr/>
        </p:nvGraphicFramePr>
        <p:xfrm>
          <a:off x="0" y="2514600"/>
          <a:ext cx="9144000" cy="1905000"/>
        </p:xfrm>
        <a:graphic>
          <a:graphicData uri="http://schemas.openxmlformats.org/presentationml/2006/ole">
            <p:oleObj spid="_x0000_s58374" name="Equation" r:id="rId5" imgW="3848040" imgH="711000" progId="Equation.3">
              <p:embed/>
            </p:oleObj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Navigation Equations</a:t>
            </a:r>
          </a:p>
        </p:txBody>
      </p:sp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effectLst/>
              </a:rPr>
              <a:t>GPS and INS need to be in the same reference frame for proper measurements.  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ffectLst/>
              </a:rPr>
              <a:t>GPS data is in Earth Centered Earth Fixed (ECEF)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ffectLst/>
              </a:rPr>
              <a:t>INS data is in Body frame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smtClean="0">
                <a:effectLst/>
              </a:rPr>
              <a:t>	and has to be translated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smtClean="0">
                <a:effectLst/>
              </a:rPr>
              <a:t>	to the North-East-Down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smtClean="0">
                <a:effectLst/>
              </a:rPr>
              <a:t>	frame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ffectLst/>
              </a:rPr>
              <a:t>Body</a:t>
            </a:r>
            <a:r>
              <a:rPr lang="en-US" sz="2800" smtClean="0">
                <a:effectLst/>
                <a:sym typeface="Wingdings" pitchFamily="2" charset="2"/>
              </a:rPr>
              <a:t>NED, ECEFNED</a:t>
            </a:r>
            <a:endParaRPr lang="en-US" sz="2800" smtClean="0">
              <a:effectLst/>
            </a:endParaRPr>
          </a:p>
        </p:txBody>
      </p:sp>
      <p:pic>
        <p:nvPicPr>
          <p:cNvPr id="5939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3822700"/>
            <a:ext cx="3429000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6" name="Text Box 5"/>
          <p:cNvSpPr txBox="1">
            <a:spLocks noChangeArrowheads="1"/>
          </p:cNvSpPr>
          <p:nvPr/>
        </p:nvSpPr>
        <p:spPr bwMode="auto">
          <a:xfrm>
            <a:off x="1143000" y="594360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Picture from “Accuracy and Improvement of Low Cost INS/GPS for Land Applications” by Shin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Integration of GPS and INS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Different integration levels:</a:t>
            </a:r>
          </a:p>
          <a:p>
            <a:pPr lvl="1"/>
            <a:r>
              <a:rPr lang="en-US" smtClean="0">
                <a:effectLst/>
              </a:rPr>
              <a:t>Loosely Coupled</a:t>
            </a:r>
          </a:p>
          <a:p>
            <a:pPr lvl="2"/>
            <a:r>
              <a:rPr lang="en-US" smtClean="0">
                <a:effectLst/>
              </a:rPr>
              <a:t>Corrects errors in the IMU and INS</a:t>
            </a:r>
          </a:p>
          <a:p>
            <a:pPr lvl="2"/>
            <a:r>
              <a:rPr lang="en-US" smtClean="0">
                <a:effectLst/>
              </a:rPr>
              <a:t>Does not correct GPS</a:t>
            </a:r>
          </a:p>
          <a:p>
            <a:pPr lvl="1"/>
            <a:r>
              <a:rPr lang="en-US" smtClean="0">
                <a:effectLst/>
              </a:rPr>
              <a:t>Tightly Coupled</a:t>
            </a:r>
          </a:p>
          <a:p>
            <a:pPr lvl="2"/>
            <a:r>
              <a:rPr lang="en-US" smtClean="0">
                <a:effectLst/>
              </a:rPr>
              <a:t>Corrects both INS and GPS errors</a:t>
            </a:r>
          </a:p>
          <a:p>
            <a:r>
              <a:rPr lang="en-US" smtClean="0">
                <a:effectLst/>
              </a:rPr>
              <a:t>Kalman filtering integrates both systems to achieve a more accurate overall system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GPS/INS Integration</a:t>
            </a:r>
          </a:p>
        </p:txBody>
      </p:sp>
      <p:pic>
        <p:nvPicPr>
          <p:cNvPr id="6144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371600"/>
            <a:ext cx="6934200" cy="365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Text Box 4"/>
          <p:cNvSpPr txBox="1">
            <a:spLocks noChangeArrowheads="1"/>
          </p:cNvSpPr>
          <p:nvPr/>
        </p:nvSpPr>
        <p:spPr bwMode="auto">
          <a:xfrm>
            <a:off x="0" y="6248400"/>
            <a:ext cx="89154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/>
              <a:t>Diagram from http://inderscience.metapress.com/media/59dam5dyxldjpg54uc5v/contributions/8/3/w/2/83w217t06m878447.pdf</a:t>
            </a:r>
          </a:p>
        </p:txBody>
      </p:sp>
      <p:sp>
        <p:nvSpPr>
          <p:cNvPr id="61444" name="Content Placeholder 2"/>
          <p:cNvSpPr txBox="1">
            <a:spLocks/>
          </p:cNvSpPr>
          <p:nvPr/>
        </p:nvSpPr>
        <p:spPr bwMode="auto">
          <a:xfrm>
            <a:off x="2133600" y="5181600"/>
            <a:ext cx="480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r>
              <a:rPr lang="en-US" sz="3200">
                <a:latin typeface="Calibri" pitchFamily="34" charset="0"/>
              </a:rPr>
              <a:t>System View of Integration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smtClean="0">
                <a:effectLst/>
              </a:rPr>
              <a:t>Questions</a:t>
            </a:r>
            <a:r>
              <a:rPr lang="en-US" sz="6600" smtClean="0">
                <a:effectLst/>
              </a:rPr>
              <a:t>?</a:t>
            </a:r>
          </a:p>
        </p:txBody>
      </p:sp>
      <p:pic>
        <p:nvPicPr>
          <p:cNvPr id="6246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057400"/>
            <a:ext cx="46482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lobe">
  <a:themeElements>
    <a:clrScheme name="Globe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e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480</TotalTime>
  <Words>1188</Words>
  <Application>Microsoft Office PowerPoint</Application>
  <PresentationFormat>On-screen Show (4:3)</PresentationFormat>
  <Paragraphs>228</Paragraphs>
  <Slides>29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Verdana</vt:lpstr>
      <vt:lpstr>Arial</vt:lpstr>
      <vt:lpstr>Wingdings</vt:lpstr>
      <vt:lpstr>Calibri</vt:lpstr>
      <vt:lpstr>Globe</vt:lpstr>
      <vt:lpstr>Globe</vt:lpstr>
      <vt:lpstr>Equation</vt:lpstr>
      <vt:lpstr>Navigation Systems and Their Implementation</vt:lpstr>
      <vt:lpstr>Background</vt:lpstr>
      <vt:lpstr>Background: GPS</vt:lpstr>
      <vt:lpstr>Global Positioning System (GPS): How it works</vt:lpstr>
      <vt:lpstr>Global Positioning System (GPS): How it works cont’d.</vt:lpstr>
      <vt:lpstr>Global Positioning System (GPS): How it works cont’d.</vt:lpstr>
      <vt:lpstr>Global Positioning System (GPS): Sources of Error</vt:lpstr>
      <vt:lpstr>Global Positioning System (GPS): Error Correction:  DGPS</vt:lpstr>
      <vt:lpstr>Global Positioning System (GPS):  Error Correction:  WAAS</vt:lpstr>
      <vt:lpstr>Global Positioning System (GPS): Applications</vt:lpstr>
      <vt:lpstr>Global Positioning System (GPS): NMEA</vt:lpstr>
      <vt:lpstr>Global Positioning System (GPS): NMEA Cont’d.</vt:lpstr>
      <vt:lpstr>Global Positioning System (GPS): NMEA Cont’d.</vt:lpstr>
      <vt:lpstr>Inertial Navigation System</vt:lpstr>
      <vt:lpstr>Physics of Accelerometers/Gyroscopes</vt:lpstr>
      <vt:lpstr>Mechanical Accelerometers</vt:lpstr>
      <vt:lpstr>Capacitive Accelerometers</vt:lpstr>
      <vt:lpstr>Piezoelectric Accelerometers</vt:lpstr>
      <vt:lpstr>Physics of Accelerometers/Gyroscopes</vt:lpstr>
      <vt:lpstr>Mechanical Gyroscopes</vt:lpstr>
      <vt:lpstr>Micro Electromechanical Gyroscopes</vt:lpstr>
      <vt:lpstr>Optical Gyroscopes</vt:lpstr>
      <vt:lpstr>Inertial Navigation System</vt:lpstr>
      <vt:lpstr>Navigation Equations</vt:lpstr>
      <vt:lpstr>Navigation Equations</vt:lpstr>
      <vt:lpstr>Navigation Equations</vt:lpstr>
      <vt:lpstr>Integration of GPS and INS</vt:lpstr>
      <vt:lpstr>GPS/INS Integration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Positioning System Integrated with an Inertial Navigation System</dc:title>
  <dc:creator>blairmi2</dc:creator>
  <cp:lastModifiedBy>Electrical and Computer Engineering</cp:lastModifiedBy>
  <cp:revision>27</cp:revision>
  <dcterms:created xsi:type="dcterms:W3CDTF">2009-11-04T16:42:23Z</dcterms:created>
  <dcterms:modified xsi:type="dcterms:W3CDTF">2009-11-06T15:17:46Z</dcterms:modified>
</cp:coreProperties>
</file>